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0" r:id="rId11"/>
    <p:sldId id="263" r:id="rId12"/>
    <p:sldId id="267" r:id="rId13"/>
    <p:sldId id="268" r:id="rId14"/>
    <p:sldId id="269" r:id="rId15"/>
    <p:sldId id="265" r:id="rId16"/>
    <p:sldId id="266" r:id="rId17"/>
    <p:sldId id="26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3E6C9-E6EC-4436-9254-EFFFBAB4944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311-B95E-4C8C-8CFE-DB44EE2A7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467B-D0B8-4CC4-8987-1271F702CF2B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598E-6A1F-487A-8FA0-2E159878C0FD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7549-A719-4D75-A88E-0F7C71644A06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35F7-8580-4075-86C6-1F50A3D43A72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BA6-4E37-4B74-8F4D-D4C14649187A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12E7-286C-48E7-B27A-228077014335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F786-A882-4D0F-9497-6E235CF8C1A8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2CCE-202C-449E-901A-22286B24CC6E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881F-DFF9-4C19-B30D-4F4B937EC7BE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B0E-31D7-4E2D-8F83-126FCC39F796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70EF-4680-4BF9-B35B-2E50E4BBC5BC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5FA7-EB7A-41E9-B9DC-1A44BAB73F45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143272"/>
          </a:xfrm>
        </p:spPr>
        <p:txBody>
          <a:bodyPr>
            <a:normAutofit/>
          </a:bodyPr>
          <a:lstStyle/>
          <a:p>
            <a:r>
              <a:rPr lang="sr-Latn-RS" sz="1800" dirty="0"/>
              <a:t>Fizičke osnove elektroterapije i elektrodijagnostike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> </a:t>
            </a:r>
            <a:r>
              <a:rPr lang="sr-Latn-RS" sz="1600" dirty="0"/>
              <a:t>Modul D: Diplomirani fizičar – medicinska fizika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sr-Latn-RS" sz="1600" dirty="0"/>
              <a:t>pod rukovodstvom pr</a:t>
            </a:r>
            <a:r>
              <a:rPr lang="en-US" sz="1600" dirty="0"/>
              <a:t>o</a:t>
            </a:r>
            <a:r>
              <a:rPr lang="sr-Latn-RS" sz="1600" smtClean="0"/>
              <a:t>f Nenada </a:t>
            </a:r>
            <a:r>
              <a:rPr lang="sr-Latn-RS" sz="1600" dirty="0"/>
              <a:t>Stevanovića</a:t>
            </a:r>
            <a:r>
              <a:rPr lang="ru-RU" sz="1600" dirty="0"/>
              <a:t> </a:t>
            </a:r>
            <a:r>
              <a:rPr lang="sr-Latn-RS" sz="1600" dirty="0"/>
              <a:t/>
            </a:r>
            <a:br>
              <a:rPr lang="sr-Latn-RS" sz="1600" dirty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sr-Latn-RS" sz="2800" b="1" dirty="0"/>
              <a:t>FIZIKA I FIZIOLOGIJA KRVNOG PRITISKA.</a:t>
            </a:r>
            <a:br>
              <a:rPr lang="sr-Latn-RS" sz="2800" b="1" dirty="0"/>
            </a:br>
            <a:r>
              <a:rPr lang="sr-Latn-RS" sz="2800" b="1" dirty="0"/>
              <a:t>24-ČASOVNI HOLTER APARAT KRVNOG PRITISKA</a:t>
            </a:r>
            <a:r>
              <a:rPr lang="sr-Cyrl-RS" sz="2800" b="1" dirty="0"/>
              <a:t>.</a:t>
            </a:r>
            <a:r>
              <a:rPr lang="sr-Latn-RS" sz="2700" dirty="0"/>
              <a:t/>
            </a:r>
            <a:br>
              <a:rPr lang="sr-Latn-RS" sz="2700" dirty="0"/>
            </a:br>
            <a:r>
              <a:rPr lang="en-US" sz="1800" dirty="0"/>
              <a:t>III </a:t>
            </a:r>
            <a:r>
              <a:rPr lang="sr-Latn-RS" sz="1800" dirty="0"/>
              <a:t>nedelja predavanja i vežbi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681162"/>
          </a:xfrm>
        </p:spPr>
        <p:txBody>
          <a:bodyPr>
            <a:normAutofit fontScale="85000" lnSpcReduction="10000"/>
          </a:bodyPr>
          <a:lstStyle/>
          <a:p>
            <a:r>
              <a:rPr lang="sr-Latn-RS" b="1" dirty="0">
                <a:solidFill>
                  <a:schemeClr val="tx1"/>
                </a:solidFill>
                <a:latin typeface="+mj-lt"/>
              </a:rPr>
              <a:t>Dr sci.med Jovan B. Jovanović</a:t>
            </a:r>
            <a:endParaRPr lang="sr-Cyrl-RS" b="1" dirty="0">
              <a:solidFill>
                <a:schemeClr val="tx1"/>
              </a:solidFill>
              <a:latin typeface="+mj-lt"/>
            </a:endParaRPr>
          </a:p>
          <a:p>
            <a:r>
              <a:rPr lang="sr-Latn-RS" sz="2600" b="1" dirty="0">
                <a:solidFill>
                  <a:schemeClr val="tx1"/>
                </a:solidFill>
                <a:latin typeface="+mj-lt"/>
              </a:rPr>
              <a:t>Specijalista interne medicine - kardiolog</a:t>
            </a:r>
            <a:endParaRPr lang="sr-Cyrl-RS" sz="2600" b="1" dirty="0">
              <a:solidFill>
                <a:schemeClr val="tx1"/>
              </a:solidFill>
              <a:latin typeface="+mj-lt"/>
            </a:endParaRPr>
          </a:p>
          <a:p>
            <a:r>
              <a:rPr lang="sr-Latn-RS" sz="2600" b="1" dirty="0">
                <a:solidFill>
                  <a:schemeClr val="tx1"/>
                </a:solidFill>
                <a:latin typeface="+mj-lt"/>
              </a:rPr>
              <a:t>Odsek za ishemijske bolesti srca</a:t>
            </a:r>
            <a:r>
              <a:rPr lang="sr-Cyrl-RS" sz="26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sr-Latn-RS" sz="2600" b="1" dirty="0">
                <a:solidFill>
                  <a:schemeClr val="tx1"/>
                </a:solidFill>
                <a:latin typeface="+mj-lt"/>
              </a:rPr>
              <a:t>Klinika za kardiologiju, Univerzitetski Klinički Centar Kragujevac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Regulacija perifernog krvotoka Q=P/R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4950-6726-4FDF-B182-4B9DB941A95B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  <a:prstGeom prst="rect">
            <a:avLst/>
          </a:prstGeom>
        </p:spPr>
      </p:pic>
      <p:pic>
        <p:nvPicPr>
          <p:cNvPr id="18" name="Picture 17" descr="0-02-05-ef803c300b538ffc5027cacb89c2a99d61aec4a527279c0eb91c5aedf28fd2d9_309789d1.jpg"/>
          <p:cNvPicPr>
            <a:picLocks noChangeAspect="1"/>
          </p:cNvPicPr>
          <p:nvPr/>
        </p:nvPicPr>
        <p:blipFill>
          <a:blip r:embed="rId3"/>
          <a:srcRect l="8593" t="1830" b="3034"/>
          <a:stretch>
            <a:fillRect/>
          </a:stretch>
        </p:blipFill>
        <p:spPr>
          <a:xfrm>
            <a:off x="1357290" y="1571613"/>
            <a:ext cx="6643702" cy="40005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56435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Šematska prezentacija zida krvnog suda arterije i vena. </a:t>
            </a:r>
          </a:p>
          <a:p>
            <a:r>
              <a:rPr lang="en-US" sz="1600" dirty="0"/>
              <a:t>a</a:t>
            </a:r>
            <a:r>
              <a:rPr lang="sr-Latn-RS" sz="1600" dirty="0"/>
              <a:t>) Relativna veličina i sadržaj glatkih mišića i adventicije u arterijama;  b) </a:t>
            </a:r>
            <a:r>
              <a:rPr lang="en-US" sz="1600" dirty="0" err="1"/>
              <a:t>venama</a:t>
            </a:r>
            <a:r>
              <a:rPr lang="sr-Latn-RS" sz="1600" dirty="0"/>
              <a:t> i kapilarina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57256"/>
          </a:xfrm>
        </p:spPr>
        <p:txBody>
          <a:bodyPr>
            <a:normAutofit/>
          </a:bodyPr>
          <a:lstStyle/>
          <a:p>
            <a:r>
              <a:rPr lang="sr-Latn-RS" b="1" dirty="0"/>
              <a:t>Regulacija krvnog pritiska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6649-FDF9-4C15-BA8F-70C48E622A8E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6"/>
          </a:xfrm>
        </p:spPr>
      </p:pic>
      <p:sp>
        <p:nvSpPr>
          <p:cNvPr id="9" name="TextBox 8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Prikaz nervnih, hormonskih, metaboličkih i hemoreoloških faktorka koji učestvuju u regulaciji perifernog vaskularnog otpora (PVR-a), odnosno u homeostazi arterijskog krvnog pritiska</a:t>
            </a:r>
            <a:endParaRPr lang="en-US" sz="1600" dirty="0"/>
          </a:p>
        </p:txBody>
      </p:sp>
      <p:pic>
        <p:nvPicPr>
          <p:cNvPr id="11" name="Picture 10" descr="0-02-0a-c073d64e51f402ab1de913c1f958c85594e4494fdd1d5e9508df09efe2dfd6ff_710ba8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714488"/>
            <a:ext cx="4786346" cy="4129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85818"/>
          </a:xfrm>
        </p:spPr>
        <p:txBody>
          <a:bodyPr>
            <a:noAutofit/>
          </a:bodyPr>
          <a:lstStyle/>
          <a:p>
            <a:r>
              <a:rPr lang="sr-Latn-RS" sz="3600" b="1" dirty="0"/>
              <a:t>Regulacija krvnog pritiska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9843-DBFC-4C3A-91C6-EF691562D6BE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55678" y="5715016"/>
            <a:ext cx="908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/>
              <a:t>Šematska prezentacija uticaja povećanog volumena ekstracelularne tečnosti (ECT) na povećanje arterijskog </a:t>
            </a:r>
          </a:p>
          <a:p>
            <a:r>
              <a:rPr lang="en-US" sz="1600" dirty="0" err="1"/>
              <a:t>krvnog</a:t>
            </a:r>
            <a:r>
              <a:rPr lang="sr-Latn-RS" sz="1600" dirty="0"/>
              <a:t> pritiska (AKP) odnosno periferne vaskularne rezistencije (PVR). MVS= minutni volumen srca</a:t>
            </a:r>
            <a:endParaRPr lang="en-US" sz="1600" dirty="0"/>
          </a:p>
        </p:txBody>
      </p:sp>
      <p:pic>
        <p:nvPicPr>
          <p:cNvPr id="11" name="Picture 10" descr="AK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71612"/>
            <a:ext cx="4786346" cy="414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85810"/>
          </a:xfrm>
        </p:spPr>
        <p:txBody>
          <a:bodyPr>
            <a:noAutofit/>
          </a:bodyPr>
          <a:lstStyle/>
          <a:p>
            <a:r>
              <a:rPr lang="sr-Latn-RS" sz="3600" b="1" dirty="0"/>
              <a:t>Regulacija krvnog pritiska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1CCE-FC30-446E-96F7-7BD3831090E6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0" y="5786454"/>
            <a:ext cx="9358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Mehanizam kojim smanjenje arterijskog krvnog pritiska (AKP) izaziva, preko  arterijskih baroreceptora ,refleksnu vazokonstrikciju, uz posredovanje simpatičkih nerava bubrega, (adrenalin iz srži nadbubrega povećava renalnu vazokonstrikciju). Smanjenje pritiska u venama i šupljinama srca takodje pokazuje isti odgovor preko baroreceptorskih refleksa. RBF – renal blood flow, GFR – veličina glomerularne filtracije, PVR – periferni vaskularni otpor</a:t>
            </a:r>
            <a:endParaRPr lang="en-US" sz="1400" dirty="0"/>
          </a:p>
        </p:txBody>
      </p:sp>
      <p:pic>
        <p:nvPicPr>
          <p:cNvPr id="12" name="Picture 11" descr="0-02-0a-84745b6687cebbb720d42f279c69df9fb7d4b01bb7888614fb8ee51c584d3185_eb240c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00174"/>
            <a:ext cx="535785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>
            <a:noAutofit/>
          </a:bodyPr>
          <a:lstStyle/>
          <a:p>
            <a:r>
              <a:rPr lang="sr-Latn-RS" sz="3600" b="1" dirty="0"/>
              <a:t>Regulacija krvnog pritiska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BF35-7FF7-4420-BC96-AE98E6E20A2B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1" y="564357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Mehanizmi oslobadjanja renina iz JGĆ bubrega 1)smanjenjem AKP, 2)povećanjem beta-1 simpatičke aktivnosti, 3) smanjenjem tubulske reapsorpcije natrijuma, odnosno povećanim gubitkom natrijuma (pri terapiji diureticima). </a:t>
            </a:r>
          </a:p>
          <a:p>
            <a:r>
              <a:rPr lang="sr-Latn-RS" sz="1400" dirty="0"/>
              <a:t>Zapaziti da renin, posle stvaranja angiotenzina I , II i III dovodi do povećanja arterijskog krvnog pritiska</a:t>
            </a:r>
            <a:endParaRPr lang="en-US" sz="1400" dirty="0"/>
          </a:p>
        </p:txBody>
      </p:sp>
      <p:pic>
        <p:nvPicPr>
          <p:cNvPr id="11" name="Picture 10" descr="0-02-0a-2b99ab0a70007df54687cb0f1279a650974d35f94b7289d303709f1e732c5c15_9af95c5a.jpg"/>
          <p:cNvPicPr>
            <a:picLocks noChangeAspect="1"/>
          </p:cNvPicPr>
          <p:nvPr/>
        </p:nvPicPr>
        <p:blipFill>
          <a:blip r:embed="rId3"/>
          <a:srcRect r="15070"/>
          <a:stretch>
            <a:fillRect/>
          </a:stretch>
        </p:blipFill>
        <p:spPr>
          <a:xfrm>
            <a:off x="1214414" y="1571612"/>
            <a:ext cx="6143668" cy="403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4000" b="1" dirty="0"/>
              <a:t>Regulacija krvnog pritiska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038-3AB2-4282-8D65-021C79B42467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2" name="TextBox 11"/>
          <p:cNvSpPr txBox="1"/>
          <p:nvPr/>
        </p:nvSpPr>
        <p:spPr>
          <a:xfrm>
            <a:off x="214282" y="5857892"/>
            <a:ext cx="7940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/>
              <a:t>Mehanizmi oslobadjanja i dejstva aldosterona na reapsorpciju natrijuma i sekreciju kalijuma i </a:t>
            </a:r>
          </a:p>
          <a:p>
            <a:r>
              <a:rPr lang="sr-Latn-RS" sz="1600" dirty="0"/>
              <a:t>uspostavljanje homeostatskog nivoa ovih elektrolita u EĆT.</a:t>
            </a:r>
            <a:endParaRPr lang="en-US" sz="1600" dirty="0"/>
          </a:p>
        </p:txBody>
      </p:sp>
      <p:pic>
        <p:nvPicPr>
          <p:cNvPr id="9" name="Picture 8" descr="0-02-0a-81f2690a7a7d1ce22fdd9e331fb1023a59214b75b3fe7e3328bd524279cb117c_f6d9ea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643050"/>
            <a:ext cx="450059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928694"/>
          </a:xfrm>
        </p:spPr>
        <p:txBody>
          <a:bodyPr>
            <a:normAutofit/>
          </a:bodyPr>
          <a:lstStyle/>
          <a:p>
            <a:r>
              <a:rPr lang="sr-Latn-RS" sz="4000" b="1" dirty="0"/>
              <a:t>Regulacija krvnog pritiska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21D3-3CC9-4E5D-AEE0-383C26B043DE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2" name="TextBox 11"/>
          <p:cNvSpPr txBox="1"/>
          <p:nvPr/>
        </p:nvSpPr>
        <p:spPr>
          <a:xfrm>
            <a:off x="0" y="5572140"/>
            <a:ext cx="9264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/>
              <a:t>Šematski prikaz dve paralelne fiziološke kaskade: Angiotenzinogen – angiotenzin – aldosteron</a:t>
            </a:r>
          </a:p>
          <a:p>
            <a:r>
              <a:rPr lang="en-US" sz="1600" dirty="0"/>
              <a:t>I</a:t>
            </a:r>
            <a:r>
              <a:rPr lang="sr-Latn-RS" sz="1600" dirty="0"/>
              <a:t> kalikrein – kininogen – kinin (bradikinin) sistemi. Zapazite da je angiotenzin-konvertujući enzim (ACE) isto što</a:t>
            </a:r>
          </a:p>
          <a:p>
            <a:r>
              <a:rPr lang="sr-Latn-RS" sz="1600" dirty="0"/>
              <a:t> i kininaza H koja razgradjuje kinin u neaktivne fragmente.</a:t>
            </a:r>
            <a:endParaRPr lang="en-US" sz="1600" dirty="0"/>
          </a:p>
        </p:txBody>
      </p:sp>
      <p:pic>
        <p:nvPicPr>
          <p:cNvPr id="15" name="Picture 14" descr="0-02-05-fc9dd643664f67bc5b20a4914c2d00641da05db8e25321d82367b2f3c8c38a80_8c05787e.jpg"/>
          <p:cNvPicPr>
            <a:picLocks noChangeAspect="1"/>
          </p:cNvPicPr>
          <p:nvPr/>
        </p:nvPicPr>
        <p:blipFill>
          <a:blip r:embed="rId3"/>
          <a:srcRect t="5380"/>
          <a:stretch>
            <a:fillRect/>
          </a:stretch>
        </p:blipFill>
        <p:spPr>
          <a:xfrm>
            <a:off x="1428728" y="1643050"/>
            <a:ext cx="6429420" cy="376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sr-Latn-RS" b="1" dirty="0"/>
              <a:t>VEŽBA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0" y="2071678"/>
            <a:ext cx="844545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200" b="1" dirty="0"/>
              <a:t>Otkrivanje pacijenata sa maskirnom i hipertenzijom belih mantila kroz </a:t>
            </a:r>
          </a:p>
          <a:p>
            <a:r>
              <a:rPr lang="sr-Latn-RS" sz="2200" b="1" dirty="0"/>
              <a:t>dijagnostički algoritam:</a:t>
            </a:r>
          </a:p>
          <a:p>
            <a:r>
              <a:rPr lang="sr-Latn-RS" dirty="0"/>
              <a:t>-</a:t>
            </a:r>
            <a:r>
              <a:rPr lang="sr-Latn-RS" sz="2000" dirty="0"/>
              <a:t>anamneza</a:t>
            </a:r>
          </a:p>
          <a:p>
            <a:r>
              <a:rPr lang="sr-Latn-RS" sz="2000" dirty="0"/>
              <a:t>-auskultacija</a:t>
            </a:r>
          </a:p>
          <a:p>
            <a:r>
              <a:rPr lang="sr-Latn-RS" sz="2000" dirty="0"/>
              <a:t>-ručno i elektronsko merenje krvnog pritiska</a:t>
            </a:r>
          </a:p>
          <a:p>
            <a:r>
              <a:rPr lang="sr-Latn-RS" sz="2000" dirty="0"/>
              <a:t>-EKG</a:t>
            </a:r>
          </a:p>
          <a:p>
            <a:r>
              <a:rPr lang="sr-Latn-RS" sz="2000" dirty="0"/>
              <a:t>-biohemisjke analize</a:t>
            </a:r>
          </a:p>
          <a:p>
            <a:r>
              <a:rPr lang="sr-Latn-RS" sz="2000" dirty="0"/>
              <a:t>-ultrazvuk srca</a:t>
            </a:r>
          </a:p>
          <a:p>
            <a:r>
              <a:rPr lang="sr-Latn-RS" sz="2000" dirty="0"/>
              <a:t>-ordinacija adekvatnih antihipertenziva</a:t>
            </a:r>
          </a:p>
          <a:p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sr-Latn-RS" b="1" dirty="0"/>
              <a:t>VEŽBA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D063-471F-4B71-8EB8-7FDFF532D551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214282" y="2143116"/>
            <a:ext cx="86439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/>
              <a:t>Odgovori na sledeća pitanja (radionica i diskusija sa studentima):</a:t>
            </a:r>
          </a:p>
          <a:p>
            <a:pPr marL="342900" indent="-342900">
              <a:buAutoNum type="arabicParenR"/>
            </a:pPr>
            <a:r>
              <a:rPr lang="sr-Latn-RS" sz="2000" dirty="0"/>
              <a:t>Šta je esencijalna hipertenzija</a:t>
            </a:r>
          </a:p>
          <a:p>
            <a:pPr marL="342900" indent="-342900">
              <a:buAutoNum type="arabicParenR"/>
            </a:pPr>
            <a:r>
              <a:rPr lang="sr-Latn-RS" sz="2000" dirty="0"/>
              <a:t>Sta je hipertenzija belih mantila i maskirna hipertenzija</a:t>
            </a:r>
          </a:p>
          <a:p>
            <a:pPr marL="342900" indent="-342900">
              <a:buAutoNum type="arabicParenR"/>
            </a:pPr>
            <a:r>
              <a:rPr lang="sr-Latn-RS" sz="2000" dirty="0"/>
              <a:t>Non- dipper fenomen, značaj holter aparata</a:t>
            </a:r>
          </a:p>
          <a:p>
            <a:pPr marL="342900" indent="-342900">
              <a:buAutoNum type="arabicParenR"/>
            </a:pPr>
            <a:r>
              <a:rPr lang="sr-Latn-RS" sz="2000" dirty="0"/>
              <a:t>Principi pravilne ishrane</a:t>
            </a:r>
          </a:p>
          <a:p>
            <a:pPr marL="342900" indent="-342900">
              <a:buAutoNum type="arabicParenR"/>
            </a:pPr>
            <a:r>
              <a:rPr lang="sr-Latn-RS" sz="2000" dirty="0"/>
              <a:t>Hipertenzija i koronarna bolest</a:t>
            </a:r>
          </a:p>
          <a:p>
            <a:pPr marL="342900" indent="-342900">
              <a:buAutoNum type="arabicParenR"/>
            </a:pPr>
            <a:r>
              <a:rPr lang="sr-Latn-RS" sz="2000" dirty="0"/>
              <a:t>Hipertenzija i moždani udar</a:t>
            </a:r>
          </a:p>
          <a:p>
            <a:pPr marL="342900" indent="-342900">
              <a:buAutoNum type="arabicParenR"/>
            </a:pPr>
            <a:r>
              <a:rPr lang="sr-Latn-RS" sz="2000" dirty="0"/>
              <a:t>Hipertenzija i seksualna disfunkcija</a:t>
            </a:r>
          </a:p>
          <a:p>
            <a:pPr marL="342900" indent="-342900">
              <a:buAutoNum type="arabicParenR"/>
            </a:pPr>
            <a:r>
              <a:rPr lang="sr-Latn-RS" sz="2000" dirty="0"/>
              <a:t>Hipertenzija i slepilo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643338"/>
          </a:xfrm>
        </p:spPr>
        <p:txBody>
          <a:bodyPr>
            <a:normAutofit/>
          </a:bodyPr>
          <a:lstStyle/>
          <a:p>
            <a:r>
              <a:rPr lang="sr-Cyrl-RS" sz="1800" dirty="0"/>
              <a:t>`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9144000" cy="466716"/>
          </a:xfrm>
        </p:spPr>
        <p:txBody>
          <a:bodyPr>
            <a:no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Nikolaj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Sergejevi</a:t>
            </a:r>
            <a:r>
              <a:rPr lang="sr-Latn-RS" sz="1600" b="1" dirty="0">
                <a:solidFill>
                  <a:schemeClr val="tx1"/>
                </a:solidFill>
                <a:latin typeface="+mj-lt"/>
              </a:rPr>
              <a:t>ć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Korotko</a:t>
            </a:r>
            <a:r>
              <a:rPr lang="sr-Latn-RS" sz="1600" b="1" dirty="0">
                <a:solidFill>
                  <a:schemeClr val="tx1"/>
                </a:solidFill>
                <a:latin typeface="+mj-lt"/>
              </a:rPr>
              <a:t>f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prvi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saop</a:t>
            </a:r>
            <a:r>
              <a:rPr lang="sr-Latn-RS" sz="1600" dirty="0">
                <a:solidFill>
                  <a:schemeClr val="tx1"/>
                </a:solidFill>
                <a:latin typeface="+mj-lt"/>
              </a:rPr>
              <a:t>š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tio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metodu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auskultatornog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merenja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sistolnog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sr-Latn-RS" sz="1600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dijastolnog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krvnog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pritiska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pic>
        <p:nvPicPr>
          <p:cNvPr id="13" name="Picture 12" descr="0-02-05-2928e1465224859359d109f8cf57ae23ef19de65c3334631c529355b1f643ad4_4b773dd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071545"/>
            <a:ext cx="4071966" cy="463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olter-priti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1500174"/>
            <a:ext cx="3371850" cy="2828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642934"/>
          </a:xfrm>
        </p:spPr>
        <p:txBody>
          <a:bodyPr>
            <a:noAutofit/>
          </a:bodyPr>
          <a:lstStyle/>
          <a:p>
            <a:r>
              <a:rPr lang="en-US" sz="2800" b="1" dirty="0" err="1"/>
              <a:t>Merenje</a:t>
            </a:r>
            <a:r>
              <a:rPr lang="en-US" sz="2800" b="1" dirty="0"/>
              <a:t> </a:t>
            </a:r>
            <a:r>
              <a:rPr lang="en-US" sz="2800" b="1" dirty="0" err="1"/>
              <a:t>krvnog</a:t>
            </a:r>
            <a:r>
              <a:rPr lang="en-US" sz="2800" b="1" dirty="0"/>
              <a:t> </a:t>
            </a:r>
            <a:r>
              <a:rPr lang="en-US" sz="2800" b="1" dirty="0" err="1"/>
              <a:t>pritiska</a:t>
            </a:r>
            <a:r>
              <a:rPr lang="en-US" sz="2800" b="1" dirty="0"/>
              <a:t> - </a:t>
            </a:r>
            <a:r>
              <a:rPr lang="en-US" sz="2800" b="1" dirty="0" err="1"/>
              <a:t>aparati</a:t>
            </a:r>
            <a:endParaRPr lang="en-US" sz="2800" b="1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9E62-E9D7-40E4-B268-0E338667F311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17" descr="hipertenzija  prva sl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786190"/>
            <a:ext cx="3643306" cy="2214578"/>
          </a:xfrm>
          <a:prstGeom prst="rect">
            <a:avLst/>
          </a:prstGeom>
        </p:spPr>
      </p:pic>
      <p:pic>
        <p:nvPicPr>
          <p:cNvPr id="19" name="Picture 18" descr="ТА - 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12"/>
            <a:ext cx="3663033" cy="24685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4143380"/>
            <a:ext cx="2451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Auskultatorna metoda</a:t>
            </a:r>
          </a:p>
          <a:p>
            <a:r>
              <a:rPr lang="sr-Latn-RS" dirty="0"/>
              <a:t> merenja krvnog pritiska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43108" y="5929330"/>
            <a:ext cx="464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Merenje krvnog pritiska elektronskim aparatom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86512" y="4429132"/>
            <a:ext cx="220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Holter krvnog pritiska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Puls</a:t>
            </a:r>
            <a:r>
              <a:rPr lang="en-US" sz="2800" b="1" dirty="0">
                <a:solidFill>
                  <a:prstClr val="black"/>
                </a:solidFill>
              </a:rPr>
              <a:t> – </a:t>
            </a:r>
            <a:r>
              <a:rPr lang="en-US" sz="2800" b="1" dirty="0" err="1">
                <a:solidFill>
                  <a:prstClr val="black"/>
                </a:solidFill>
              </a:rPr>
              <a:t>palpacija</a:t>
            </a:r>
            <a:r>
              <a:rPr lang="en-US" sz="2800" b="1" dirty="0">
                <a:solidFill>
                  <a:prstClr val="black"/>
                </a:solidFill>
              </a:rPr>
              <a:t>, </a:t>
            </a:r>
            <a:r>
              <a:rPr lang="en-US" sz="2800" b="1" dirty="0" err="1">
                <a:solidFill>
                  <a:prstClr val="black"/>
                </a:solidFill>
              </a:rPr>
              <a:t>karakteristike</a:t>
            </a:r>
            <a:r>
              <a:rPr lang="en-US" sz="2800" b="1" dirty="0">
                <a:solidFill>
                  <a:prstClr val="black"/>
                </a:solidFill>
              </a:rPr>
              <a:t>, </a:t>
            </a:r>
            <a:r>
              <a:rPr lang="en-US" sz="2800" b="1" dirty="0" err="1">
                <a:solidFill>
                  <a:prstClr val="black"/>
                </a:solidFill>
              </a:rPr>
              <a:t>frekvencija</a:t>
            </a:r>
            <a:r>
              <a:rPr lang="en-US" sz="2800" b="1" dirty="0">
                <a:solidFill>
                  <a:prstClr val="black"/>
                </a:solidFill>
              </a:rPr>
              <a:t>, </a:t>
            </a:r>
            <a:r>
              <a:rPr lang="en-US" sz="2800" b="1" dirty="0" err="1">
                <a:solidFill>
                  <a:prstClr val="black"/>
                </a:solidFill>
              </a:rPr>
              <a:t>ritma</a:t>
            </a:r>
            <a:r>
              <a:rPr lang="en-US" sz="2800" b="1" dirty="0">
                <a:solidFill>
                  <a:prstClr val="black"/>
                </a:solidFill>
              </a:rPr>
              <a:t>, </a:t>
            </a:r>
            <a:r>
              <a:rPr lang="en-US" sz="2800" b="1" dirty="0" err="1">
                <a:solidFill>
                  <a:prstClr val="black"/>
                </a:solidFill>
              </a:rPr>
              <a:t>brzina</a:t>
            </a:r>
            <a:r>
              <a:rPr lang="en-US" sz="2800" b="1" dirty="0">
                <a:solidFill>
                  <a:prstClr val="black"/>
                </a:solidFill>
              </a:rPr>
              <a:t>, </a:t>
            </a:r>
            <a:r>
              <a:rPr lang="en-US" sz="2800" b="1" dirty="0" err="1">
                <a:solidFill>
                  <a:prstClr val="black"/>
                </a:solidFill>
              </a:rPr>
              <a:t>napetost</a:t>
            </a:r>
            <a:r>
              <a:rPr lang="en-US" sz="2800" b="1" dirty="0">
                <a:solidFill>
                  <a:prstClr val="black"/>
                </a:solidFill>
              </a:rPr>
              <a:t>, </a:t>
            </a:r>
            <a:r>
              <a:rPr lang="en-US" sz="2800" b="1" dirty="0" err="1">
                <a:solidFill>
                  <a:prstClr val="black"/>
                </a:solidFill>
              </a:rPr>
              <a:t>amplituda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48D9-3E58-407D-9454-E71193480202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8" name="Picture 17" descr="pu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928802"/>
            <a:ext cx="6215106" cy="3643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00430" y="5786454"/>
            <a:ext cx="25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Palpacija radijalnog pulsa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Krvni</a:t>
            </a:r>
            <a:r>
              <a:rPr lang="en-US" sz="3600" b="1" dirty="0"/>
              <a:t> </a:t>
            </a:r>
            <a:r>
              <a:rPr lang="en-US" sz="3600" b="1" dirty="0" err="1"/>
              <a:t>pritisak</a:t>
            </a:r>
            <a:r>
              <a:rPr lang="en-US" sz="3600" b="1" dirty="0"/>
              <a:t> – </a:t>
            </a:r>
            <a:r>
              <a:rPr lang="en-US" sz="3600" b="1" dirty="0" err="1"/>
              <a:t>sistolni</a:t>
            </a:r>
            <a:r>
              <a:rPr lang="en-US" sz="3600" b="1" dirty="0"/>
              <a:t>, </a:t>
            </a:r>
            <a:r>
              <a:rPr lang="en-US" sz="3600" b="1" dirty="0" err="1"/>
              <a:t>dijastolni</a:t>
            </a:r>
            <a:r>
              <a:rPr lang="en-US" sz="3600" b="1" dirty="0"/>
              <a:t>, </a:t>
            </a:r>
            <a:r>
              <a:rPr lang="en-US" sz="3600" b="1" dirty="0" err="1"/>
              <a:t>srednji</a:t>
            </a:r>
            <a:r>
              <a:rPr lang="en-US" sz="3600" b="1" dirty="0"/>
              <a:t>, </a:t>
            </a:r>
            <a:r>
              <a:rPr lang="en-US" sz="3600" b="1" dirty="0" err="1"/>
              <a:t>konvergentni</a:t>
            </a:r>
            <a:r>
              <a:rPr lang="en-US" sz="3600" b="1" dirty="0"/>
              <a:t>, </a:t>
            </a:r>
            <a:r>
              <a:rPr lang="en-US" sz="3600" b="1" dirty="0" err="1"/>
              <a:t>divergentni</a:t>
            </a:r>
            <a:r>
              <a:rPr lang="en-US" sz="3600" b="1" dirty="0"/>
              <a:t>, </a:t>
            </a:r>
            <a:r>
              <a:rPr lang="en-US" sz="3600" b="1" dirty="0" err="1"/>
              <a:t>kongruentni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438-3C24-42A3-BB82-2DFD5E13F03D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9" name="Picture 18" descr="0-02-05-39552811fe40e6e3c90c9cbe860fc3990195dfc2226a6a078dd989ab39e6f6df_6c1cbb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55"/>
            <a:ext cx="8003013" cy="3571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71802" y="5929330"/>
            <a:ext cx="311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Kriva arterijskog krvnog pritiska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Krvni</a:t>
            </a:r>
            <a:r>
              <a:rPr lang="en-US" sz="3600" b="1" dirty="0"/>
              <a:t> </a:t>
            </a:r>
            <a:r>
              <a:rPr lang="en-US" sz="3600" b="1" dirty="0" err="1"/>
              <a:t>pritisak</a:t>
            </a:r>
            <a:r>
              <a:rPr lang="en-US" sz="3600" b="1" dirty="0"/>
              <a:t> – </a:t>
            </a:r>
            <a:r>
              <a:rPr lang="en-US" sz="3600" b="1" dirty="0" err="1"/>
              <a:t>sistolni</a:t>
            </a:r>
            <a:r>
              <a:rPr lang="en-US" sz="3600" b="1" dirty="0"/>
              <a:t>, </a:t>
            </a:r>
            <a:r>
              <a:rPr lang="en-US" sz="3600" b="1" dirty="0" err="1"/>
              <a:t>dijastolni</a:t>
            </a:r>
            <a:r>
              <a:rPr lang="en-US" sz="3600" b="1" dirty="0"/>
              <a:t>, </a:t>
            </a:r>
            <a:r>
              <a:rPr lang="en-US" sz="3600" b="1" dirty="0" err="1"/>
              <a:t>srednji</a:t>
            </a:r>
            <a:r>
              <a:rPr lang="en-US" sz="3600" b="1" dirty="0"/>
              <a:t>, </a:t>
            </a:r>
            <a:r>
              <a:rPr lang="en-US" sz="3600" b="1" dirty="0" err="1"/>
              <a:t>konvergentni</a:t>
            </a:r>
            <a:r>
              <a:rPr lang="en-US" sz="3600" b="1" dirty="0"/>
              <a:t>, </a:t>
            </a:r>
            <a:r>
              <a:rPr lang="en-US" sz="3600" b="1" dirty="0" err="1"/>
              <a:t>divergentni</a:t>
            </a:r>
            <a:r>
              <a:rPr lang="en-US" sz="3600" b="1" dirty="0"/>
              <a:t>, </a:t>
            </a:r>
            <a:r>
              <a:rPr lang="en-US" sz="3600" b="1" dirty="0" err="1"/>
              <a:t>kongruentni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572C-6118-4BE4-88D2-3A17765854D9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2" name="Picture 11" descr="PRITIS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14554"/>
            <a:ext cx="8148499" cy="3571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5929330"/>
            <a:ext cx="566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Merenje krvnog kritiska svingmomanometrom – Riva-Roki.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Krvni</a:t>
            </a:r>
            <a:r>
              <a:rPr lang="en-US" sz="3600" b="1" dirty="0"/>
              <a:t> </a:t>
            </a:r>
            <a:r>
              <a:rPr lang="en-US" sz="3600" b="1" dirty="0" err="1"/>
              <a:t>pritisak</a:t>
            </a:r>
            <a:r>
              <a:rPr lang="en-US" sz="3600" b="1" dirty="0"/>
              <a:t> – </a:t>
            </a:r>
            <a:r>
              <a:rPr lang="en-US" sz="3600" b="1" dirty="0" err="1"/>
              <a:t>sistolni</a:t>
            </a:r>
            <a:r>
              <a:rPr lang="en-US" sz="3600" b="1" dirty="0"/>
              <a:t>, </a:t>
            </a:r>
            <a:r>
              <a:rPr lang="en-US" sz="3600" b="1" dirty="0" err="1"/>
              <a:t>dijastolni</a:t>
            </a:r>
            <a:r>
              <a:rPr lang="en-US" sz="3600" b="1" dirty="0"/>
              <a:t>, </a:t>
            </a:r>
            <a:r>
              <a:rPr lang="en-US" sz="3600" b="1" dirty="0" err="1"/>
              <a:t>srednji</a:t>
            </a:r>
            <a:r>
              <a:rPr lang="en-US" sz="3600" b="1" dirty="0"/>
              <a:t>, </a:t>
            </a:r>
            <a:r>
              <a:rPr lang="en-US" sz="3600" b="1" dirty="0" err="1"/>
              <a:t>konvergentni</a:t>
            </a:r>
            <a:r>
              <a:rPr lang="en-US" sz="3600" b="1" dirty="0"/>
              <a:t>, </a:t>
            </a:r>
            <a:r>
              <a:rPr lang="en-US" sz="3600" b="1" dirty="0" err="1"/>
              <a:t>divergentni</a:t>
            </a:r>
            <a:r>
              <a:rPr lang="en-US" sz="3600" b="1" dirty="0"/>
              <a:t>, </a:t>
            </a:r>
            <a:r>
              <a:rPr lang="en-US" sz="3600" b="1" dirty="0" err="1"/>
              <a:t>kongruentni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6420-0150-4D5C-97EF-DAA173444E94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44001" cy="931397"/>
          </a:xfrm>
        </p:spPr>
      </p:pic>
      <p:pic>
        <p:nvPicPr>
          <p:cNvPr id="14" name="Picture 13" descr="PRITISAK - GOD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178496"/>
            <a:ext cx="5500726" cy="34841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3174" y="5786454"/>
            <a:ext cx="421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Zavisnost krvnog pritiska od godina starosti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Krvni</a:t>
            </a:r>
            <a:r>
              <a:rPr lang="en-US" sz="3200" b="1" dirty="0"/>
              <a:t> </a:t>
            </a:r>
            <a:r>
              <a:rPr lang="en-US" sz="3200" b="1" dirty="0" err="1"/>
              <a:t>pritisak</a:t>
            </a:r>
            <a:r>
              <a:rPr lang="en-US" sz="3200" b="1" dirty="0"/>
              <a:t> – </a:t>
            </a:r>
            <a:r>
              <a:rPr lang="en-US" sz="3200" b="1" dirty="0" err="1"/>
              <a:t>sistolni</a:t>
            </a:r>
            <a:r>
              <a:rPr lang="en-US" sz="3200" b="1" dirty="0"/>
              <a:t>, </a:t>
            </a:r>
            <a:r>
              <a:rPr lang="en-US" sz="3200" b="1" dirty="0" err="1"/>
              <a:t>dijastolni</a:t>
            </a:r>
            <a:r>
              <a:rPr lang="en-US" sz="3200" b="1" dirty="0"/>
              <a:t>, </a:t>
            </a:r>
            <a:r>
              <a:rPr lang="en-US" sz="3200" b="1" dirty="0" err="1"/>
              <a:t>srednji</a:t>
            </a:r>
            <a:r>
              <a:rPr lang="en-US" sz="3200" b="1" dirty="0"/>
              <a:t>, </a:t>
            </a:r>
            <a:r>
              <a:rPr lang="en-US" sz="3200" b="1" dirty="0" err="1"/>
              <a:t>konvergentni</a:t>
            </a:r>
            <a:r>
              <a:rPr lang="en-US" sz="3200" b="1" dirty="0"/>
              <a:t>, </a:t>
            </a:r>
            <a:r>
              <a:rPr lang="en-US" sz="3200" b="1" dirty="0" err="1"/>
              <a:t>divergentni</a:t>
            </a:r>
            <a:r>
              <a:rPr lang="en-US" sz="3200" b="1" dirty="0"/>
              <a:t>, </a:t>
            </a:r>
            <a:r>
              <a:rPr lang="en-US" sz="3200" b="1" dirty="0" err="1"/>
              <a:t>kongruentni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1104-A8C2-4E26-A743-E80A863EDFC1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8" name="Picture 17" descr="0-02-05-efc43203ffb05ccfe9e898ad5a9f354c2aa0245f54e0fcf076f22b5216e543d1_18eba554.jpg"/>
          <p:cNvPicPr>
            <a:picLocks noChangeAspect="1"/>
          </p:cNvPicPr>
          <p:nvPr/>
        </p:nvPicPr>
        <p:blipFill>
          <a:blip r:embed="rId3"/>
          <a:srcRect l="3334" t="1031" r="2168"/>
          <a:stretch>
            <a:fillRect/>
          </a:stretch>
        </p:blipFill>
        <p:spPr>
          <a:xfrm rot="16200000">
            <a:off x="2611380" y="711428"/>
            <a:ext cx="3778366" cy="6286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57488" y="5786454"/>
            <a:ext cx="350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Odnos krvnog pritiska i protoka krvi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200" b="1" dirty="0"/>
              <a:t>Regulacija perifernog krvotoka Q=P/R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749-7C6D-443B-81E5-ABD5D481D78B}" type="datetime3">
              <a:rPr lang="en-US" smtClean="0"/>
              <a:pPr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715016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</a:t>
            </a:r>
            <a:r>
              <a:rPr lang="sr-Latn-RS" sz="1500" dirty="0"/>
              <a:t>) </a:t>
            </a:r>
            <a:r>
              <a:rPr lang="sr-Latn-RS" sz="1500" b="1" dirty="0"/>
              <a:t>Bernulijev princip </a:t>
            </a:r>
            <a:r>
              <a:rPr lang="sr-Latn-RS" sz="1500" dirty="0"/>
              <a:t>u krvnom sudu., Pri povećanoj brzini  protoka krvi smanjuje se lateralni pritisak.  b) laminarni i turbulentni protok. Pritisak se više gubi za vreme turbulentnog nego za vreme laminarnog toka. Turbulentni tok se pojavljuje kada Raynoldsov broj predje vrednost 2300.</a:t>
            </a:r>
            <a:endParaRPr lang="en-US" sz="1500" dirty="0"/>
          </a:p>
        </p:txBody>
      </p:sp>
      <p:pic>
        <p:nvPicPr>
          <p:cNvPr id="10" name="Content Placeholder 9" descr="0-02-0a-5359a845e7dbe1bd57f89e5b3cea5f737c1c3e7812f1fe454a6347a5b44e8a69_ef0cb5cd.jpg"/>
          <p:cNvPicPr>
            <a:picLocks noGrp="1" noChangeAspect="1"/>
          </p:cNvPicPr>
          <p:nvPr>
            <p:ph idx="1"/>
          </p:nvPr>
        </p:nvPicPr>
        <p:blipFill>
          <a:blip r:embed="rId3"/>
          <a:srcRect l="994" t="14144" b="8376"/>
          <a:stretch>
            <a:fillRect/>
          </a:stretch>
        </p:blipFill>
        <p:spPr>
          <a:xfrm rot="16200000">
            <a:off x="2482922" y="588856"/>
            <a:ext cx="4035280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618</Words>
  <Application>Microsoft Office PowerPoint</Application>
  <PresentationFormat>On-screen Show (4:3)</PresentationFormat>
  <Paragraphs>97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Fizičke osnove elektroterapije i elektrodijagnostike  Modul D: Diplomirani fizičar – medicinska fizika pod rukovodstvom prof Nenada Stevanovića    FIZIKA I FIZIOLOGIJA KRVNOG PRITISKA. 24-ČASOVNI HOLTER APARAT KRVNOG PRITISKA. III nedelja predavanja i vežbi</vt:lpstr>
      <vt:lpstr>`</vt:lpstr>
      <vt:lpstr>Merenje krvnog pritiska - aparati</vt:lpstr>
      <vt:lpstr>Puls – palpacija, karakteristike, frekvencija, ritma, brzina, napetost, amplituda</vt:lpstr>
      <vt:lpstr>Krvni pritisak – sistolni, dijastolni, srednji, konvergentni, divergentni, kongruentni</vt:lpstr>
      <vt:lpstr>Krvni pritisak – sistolni, dijastolni, srednji, konvergentni, divergentni, kongruentni</vt:lpstr>
      <vt:lpstr>Krvni pritisak – sistolni, dijastolni, srednji, konvergentni, divergentni, kongruentni</vt:lpstr>
      <vt:lpstr>Krvni pritisak – sistolni, dijastolni, srednji, konvergentni, divergentni, kongruentni</vt:lpstr>
      <vt:lpstr>Regulacija perifernog krvotoka Q=P/R</vt:lpstr>
      <vt:lpstr>Regulacija perifernog krvotoka Q=P/R</vt:lpstr>
      <vt:lpstr>Regulacija krvnog pritiska</vt:lpstr>
      <vt:lpstr>Regulacija krvnog pritiska</vt:lpstr>
      <vt:lpstr>Regulacija krvnog pritiska</vt:lpstr>
      <vt:lpstr>Regulacija krvnog pritiska</vt:lpstr>
      <vt:lpstr>Regulacija krvnog pritiska</vt:lpstr>
      <vt:lpstr>Regulacija krvnog pritiska</vt:lpstr>
      <vt:lpstr>VEŽBA</vt:lpstr>
      <vt:lpstr>VEŽBA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Физичке основе електротерапије и електродијагностике  Модул Д: Дипломирани физичар – медицинска физика   ОСНОВИ ФИЗИКЕ И ЕЛЕКТРОФИЗИОЛОГИЈЕ СПРОВОДНОГ СИСТЕМА СРЦА.  ЕЛЕКТРОКАРДИОГРАФИЈА. II недеља предавања и вежби </dc:title>
  <dc:creator>Jovan</dc:creator>
  <cp:lastModifiedBy>Jovan</cp:lastModifiedBy>
  <cp:revision>41</cp:revision>
  <dcterms:created xsi:type="dcterms:W3CDTF">2021-03-02T09:04:45Z</dcterms:created>
  <dcterms:modified xsi:type="dcterms:W3CDTF">2021-03-12T14:42:01Z</dcterms:modified>
</cp:coreProperties>
</file>